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5"/>
  </p:notesMasterIdLst>
  <p:handoutMasterIdLst>
    <p:handoutMasterId r:id="rId26"/>
  </p:handout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84994" autoAdjust="0"/>
  </p:normalViewPr>
  <p:slideViewPr>
    <p:cSldViewPr>
      <p:cViewPr varScale="1">
        <p:scale>
          <a:sx n="99" d="100"/>
          <a:sy n="99" d="100"/>
        </p:scale>
        <p:origin x="219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2017/2/8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78 K flow </a:t>
            </a:r>
            <a:r>
              <a:rPr lang="en-US" altLang="zh-TW" dirty="0" err="1" smtClean="0"/>
              <a:t>entyies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853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ECMP:</a:t>
            </a:r>
            <a:r>
              <a:rPr lang="en-US" altLang="zh-TW" baseline="0" dirty="0" smtClean="0"/>
              <a:t> Equal Cost </a:t>
            </a:r>
            <a:r>
              <a:rPr lang="en-US" altLang="zh-TW" baseline="0" dirty="0" err="1" smtClean="0"/>
              <a:t>MultiPath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338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1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C: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capacitance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V: voltage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F: clock speed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K: flow entry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9608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5 switch 2 server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96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2017/2/8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200" i="0" dirty="0"/>
              <a:t>Energy Efficient SDN Commodity Switch based</a:t>
            </a:r>
            <a:br>
              <a:rPr lang="en-US" altLang="zh-TW" sz="3200" i="0" dirty="0"/>
            </a:br>
            <a:r>
              <a:rPr lang="en-US" altLang="zh-TW" sz="3200" i="0" dirty="0"/>
              <a:t>Practical Flow Forwarding Method</a:t>
            </a:r>
            <a:endParaRPr lang="zh-TW" altLang="zh-TW" sz="32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 </a:t>
            </a:r>
            <a:r>
              <a:rPr lang="en-US" altLang="zh-TW" sz="1800" dirty="0" err="1"/>
              <a:t>Amer</a:t>
            </a:r>
            <a:r>
              <a:rPr lang="en-US" altLang="zh-TW" sz="1800" dirty="0"/>
              <a:t> </a:t>
            </a:r>
            <a:r>
              <a:rPr lang="en-US" altLang="zh-TW" sz="1800" dirty="0" err="1" smtClean="0"/>
              <a:t>AlGhadhban</a:t>
            </a:r>
            <a:r>
              <a:rPr lang="en-US" altLang="zh-TW" sz="1800" dirty="0" smtClean="0"/>
              <a:t> and </a:t>
            </a:r>
            <a:r>
              <a:rPr lang="en-US" altLang="zh-TW" sz="1800" dirty="0" err="1"/>
              <a:t>Basem</a:t>
            </a:r>
            <a:r>
              <a:rPr lang="en-US" altLang="zh-TW" sz="1800" dirty="0"/>
              <a:t> </a:t>
            </a:r>
            <a:r>
              <a:rPr lang="en-US" altLang="zh-TW" sz="1800" dirty="0" err="1"/>
              <a:t>Shihada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Publisher: </a:t>
            </a:r>
            <a:r>
              <a:rPr lang="en-US" altLang="zh-TW" sz="1800" dirty="0"/>
              <a:t>2016 IEEE/IFIP Network Operations and Management </a:t>
            </a:r>
            <a:r>
              <a:rPr lang="en-US" altLang="zh-TW" sz="1800" dirty="0" smtClean="0"/>
              <a:t>	 Symposium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smtClean="0"/>
              <a:t>Yi-</a:t>
            </a:r>
            <a:r>
              <a:rPr lang="en-US" altLang="zh-TW" sz="1800" dirty="0" err="1" smtClean="0"/>
              <a:t>Tsung</a:t>
            </a:r>
            <a:r>
              <a:rPr lang="en-US" altLang="zh-TW" sz="1800" dirty="0" smtClean="0"/>
              <a:t> Huang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2017/02/08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EncPath</a:t>
            </a:r>
            <a:r>
              <a:rPr lang="en-US" altLang="zh-TW" dirty="0" smtClean="0"/>
              <a:t>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Host B aims to send a message to Host D.</a:t>
            </a:r>
          </a:p>
          <a:p>
            <a:r>
              <a:rPr lang="en-US" altLang="zh-TW" dirty="0" smtClean="0"/>
              <a:t>SW1 rewrites the source IP address of the packet into </a:t>
            </a:r>
            <a:r>
              <a:rPr lang="en-US" altLang="zh-TW" dirty="0" err="1" smtClean="0"/>
              <a:t>srcIP</a:t>
            </a:r>
            <a:r>
              <a:rPr lang="en-US" altLang="zh-TW" dirty="0" smtClean="0"/>
              <a:t> = 11.2.4.6 and in this example destination IP will not be changed.</a:t>
            </a:r>
          </a:p>
          <a:p>
            <a:r>
              <a:rPr lang="en-US" altLang="zh-TW" dirty="0" smtClean="0"/>
              <a:t>SW4 will </a:t>
            </a:r>
            <a:r>
              <a:rPr lang="en-US" altLang="zh-TW" dirty="0"/>
              <a:t>rewrite the source IP </a:t>
            </a:r>
            <a:r>
              <a:rPr lang="en-US" altLang="zh-TW" dirty="0" smtClean="0"/>
              <a:t>address </a:t>
            </a:r>
            <a:r>
              <a:rPr lang="en-US" altLang="zh-TW" dirty="0"/>
              <a:t>of the packet back to its original value.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0870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EncPath</a:t>
            </a:r>
            <a:r>
              <a:rPr lang="en-US" altLang="zh-TW" dirty="0" smtClean="0"/>
              <a:t> Design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 </a:t>
            </a:r>
            <a:r>
              <a:rPr lang="en-US" altLang="zh-TW" i="1" dirty="0" err="1" smtClean="0"/>
              <a:t>EncPath</a:t>
            </a:r>
            <a:r>
              <a:rPr lang="en-US" altLang="zh-TW" dirty="0" smtClean="0"/>
              <a:t>, the </a:t>
            </a:r>
            <a:r>
              <a:rPr lang="en-US" altLang="zh-TW" dirty="0"/>
              <a:t>controller installs in each in-path switch proactive </a:t>
            </a:r>
            <a:r>
              <a:rPr lang="en-US" altLang="zh-TW" dirty="0" smtClean="0"/>
              <a:t>flow entries consist </a:t>
            </a:r>
            <a:r>
              <a:rPr lang="en-US" altLang="zh-TW" dirty="0"/>
              <a:t>of the outgoing port number in the IP </a:t>
            </a:r>
            <a:r>
              <a:rPr lang="en-US" altLang="zh-TW" dirty="0" smtClean="0"/>
              <a:t>octet which </a:t>
            </a:r>
            <a:r>
              <a:rPr lang="en-US" altLang="zh-TW" dirty="0"/>
              <a:t>represents the switch location in the path.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9747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EncPath</a:t>
            </a:r>
            <a:r>
              <a:rPr lang="en-US" altLang="zh-TW" dirty="0" smtClean="0"/>
              <a:t> Power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Since, TCAM has a </a:t>
            </a:r>
            <a:r>
              <a:rPr lang="en-US" altLang="zh-TW" dirty="0" smtClean="0"/>
              <a:t>limited </a:t>
            </a:r>
            <a:r>
              <a:rPr lang="en-US" altLang="zh-TW" dirty="0"/>
              <a:t>capacity, where it can not accommodate the expected </a:t>
            </a:r>
            <a:r>
              <a:rPr lang="en-US" altLang="zh-TW" dirty="0" smtClean="0"/>
              <a:t>flow entries of </a:t>
            </a:r>
            <a:r>
              <a:rPr lang="en-US" altLang="zh-TW" dirty="0"/>
              <a:t>data center network devices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We measure the </a:t>
            </a:r>
            <a:r>
              <a:rPr lang="en-US" altLang="zh-TW" dirty="0" smtClean="0"/>
              <a:t>energy efficiency </a:t>
            </a:r>
            <a:r>
              <a:rPr lang="en-US" altLang="zh-TW" dirty="0"/>
              <a:t>of our solution and others based on the </a:t>
            </a:r>
            <a:r>
              <a:rPr lang="en-US" altLang="zh-TW" dirty="0" smtClean="0"/>
              <a:t>energy consumption </a:t>
            </a:r>
            <a:r>
              <a:rPr lang="en-US" altLang="zh-TW" dirty="0"/>
              <a:t>of DRAM.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6897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EncPath</a:t>
            </a:r>
            <a:r>
              <a:rPr lang="en-US" altLang="zh-TW" dirty="0" smtClean="0"/>
              <a:t> Power Model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19212" y="2216150"/>
            <a:ext cx="658177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493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Offload Flow-Setup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</a:t>
            </a:r>
            <a:r>
              <a:rPr lang="en-US" altLang="zh-TW" dirty="0" smtClean="0"/>
              <a:t>e build a </a:t>
            </a:r>
            <a:r>
              <a:rPr lang="en-US" altLang="zh-TW" dirty="0"/>
              <a:t>direct </a:t>
            </a:r>
            <a:r>
              <a:rPr lang="en-US" altLang="zh-TW" dirty="0" err="1"/>
              <a:t>OpenFlow</a:t>
            </a:r>
            <a:r>
              <a:rPr lang="en-US" altLang="zh-TW" dirty="0"/>
              <a:t> southbound communication between </a:t>
            </a:r>
            <a:r>
              <a:rPr lang="en-US" altLang="zh-TW" dirty="0" smtClean="0"/>
              <a:t>the servers </a:t>
            </a:r>
            <a:r>
              <a:rPr lang="en-US" altLang="zh-TW" dirty="0"/>
              <a:t>and the controller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In this configuration the flow </a:t>
            </a:r>
            <a:r>
              <a:rPr lang="en-US" altLang="zh-TW" dirty="0" smtClean="0"/>
              <a:t>setup load </a:t>
            </a:r>
            <a:r>
              <a:rPr lang="en-US" altLang="zh-TW" dirty="0"/>
              <a:t>on the edge switches are offloaded and spread </a:t>
            </a:r>
            <a:r>
              <a:rPr lang="en-US" altLang="zh-TW" dirty="0" smtClean="0"/>
              <a:t>among servers </a:t>
            </a:r>
            <a:r>
              <a:rPr lang="en-US" altLang="zh-TW" dirty="0"/>
              <a:t>in the same subnet.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5948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Path Length Challenge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When </a:t>
            </a:r>
            <a:r>
              <a:rPr lang="en-US" altLang="zh-TW" dirty="0"/>
              <a:t>the path is longer than 8/12 hops, at the same </a:t>
            </a:r>
            <a:r>
              <a:rPr lang="en-US" altLang="zh-TW" dirty="0" smtClean="0"/>
              <a:t>time the </a:t>
            </a:r>
            <a:r>
              <a:rPr lang="en-US" altLang="zh-TW" dirty="0"/>
              <a:t>controller inserts the rewriting entries in the edge </a:t>
            </a:r>
            <a:r>
              <a:rPr lang="en-US" altLang="zh-TW" dirty="0" smtClean="0"/>
              <a:t>devices, it </a:t>
            </a:r>
            <a:r>
              <a:rPr lang="en-US" altLang="zh-TW" dirty="0"/>
              <a:t>also, inserts a rewriting entry in the 8th/12th switch to </a:t>
            </a:r>
            <a:r>
              <a:rPr lang="en-US" altLang="zh-TW" dirty="0" smtClean="0"/>
              <a:t>again rewrites </a:t>
            </a:r>
            <a:r>
              <a:rPr lang="en-US" altLang="zh-TW" dirty="0"/>
              <a:t>the packet address of that flow with the </a:t>
            </a:r>
            <a:r>
              <a:rPr lang="en-US" altLang="zh-TW" dirty="0" smtClean="0"/>
              <a:t>subsequent path </a:t>
            </a:r>
            <a:r>
              <a:rPr lang="en-US" altLang="zh-TW" dirty="0"/>
              <a:t>information.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7604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Path Length Challenge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</a:t>
            </a:r>
            <a:r>
              <a:rPr lang="en-US" altLang="zh-TW" dirty="0"/>
              <a:t>use the combination of source </a:t>
            </a:r>
            <a:r>
              <a:rPr lang="en-US" altLang="zh-TW" dirty="0" smtClean="0"/>
              <a:t>and destination </a:t>
            </a:r>
            <a:r>
              <a:rPr lang="en-US" altLang="zh-TW" dirty="0"/>
              <a:t>MAC addresses, </a:t>
            </a:r>
            <a:r>
              <a:rPr lang="en-US" altLang="zh-TW" dirty="0" smtClean="0"/>
              <a:t>TTL</a:t>
            </a:r>
            <a:r>
              <a:rPr lang="en-US" altLang="zh-TW" dirty="0"/>
              <a:t> </a:t>
            </a:r>
            <a:r>
              <a:rPr lang="en-US" altLang="zh-TW" dirty="0" smtClean="0"/>
              <a:t>value </a:t>
            </a:r>
            <a:r>
              <a:rPr lang="en-US" altLang="zh-TW" dirty="0"/>
              <a:t>and </a:t>
            </a:r>
            <a:r>
              <a:rPr lang="en-US" altLang="zh-TW" i="1" dirty="0" err="1"/>
              <a:t>EncPath</a:t>
            </a:r>
            <a:r>
              <a:rPr lang="en-US" altLang="zh-TW" i="1" dirty="0"/>
              <a:t> </a:t>
            </a:r>
            <a:r>
              <a:rPr lang="en-US" altLang="zh-TW" dirty="0"/>
              <a:t>information as a Flow-ID which is used </a:t>
            </a:r>
            <a:r>
              <a:rPr lang="en-US" altLang="zh-TW" dirty="0" smtClean="0"/>
              <a:t>by the </a:t>
            </a:r>
            <a:r>
              <a:rPr lang="en-US" altLang="zh-TW" dirty="0"/>
              <a:t>8th/12th switch to recognize the targeted flow.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220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Validation and Results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propose </a:t>
            </a:r>
            <a:r>
              <a:rPr lang="en-US" altLang="zh-TW" dirty="0" smtClean="0"/>
              <a:t>solution is </a:t>
            </a:r>
            <a:r>
              <a:rPr lang="en-US" altLang="zh-TW" dirty="0"/>
              <a:t>validated in two different scenarios to prove its </a:t>
            </a:r>
            <a:r>
              <a:rPr lang="en-US" altLang="zh-TW" dirty="0" smtClean="0"/>
              <a:t>robustness</a:t>
            </a:r>
          </a:p>
          <a:p>
            <a:pPr lvl="1"/>
            <a:r>
              <a:rPr lang="en-US" altLang="zh-TW" dirty="0"/>
              <a:t>three-layer homogeneous fat-tree, </a:t>
            </a:r>
            <a:r>
              <a:rPr lang="en-US" altLang="zh-TW" dirty="0" smtClean="0"/>
              <a:t>k=4</a:t>
            </a:r>
          </a:p>
          <a:p>
            <a:pPr lvl="1"/>
            <a:r>
              <a:rPr lang="en-US" altLang="zh-TW" dirty="0"/>
              <a:t>a linear </a:t>
            </a:r>
            <a:r>
              <a:rPr lang="en-US" altLang="zh-TW" dirty="0" smtClean="0"/>
              <a:t>topology with </a:t>
            </a:r>
            <a:r>
              <a:rPr lang="en-US" altLang="zh-TW" dirty="0"/>
              <a:t>12 switches and 4 </a:t>
            </a:r>
            <a:r>
              <a:rPr lang="en-US" altLang="zh-TW" dirty="0" smtClean="0"/>
              <a:t>hosts</a:t>
            </a:r>
          </a:p>
          <a:p>
            <a:r>
              <a:rPr lang="en-US" altLang="zh-TW" dirty="0" smtClean="0"/>
              <a:t>We built </a:t>
            </a:r>
            <a:r>
              <a:rPr lang="en-US" altLang="zh-TW" dirty="0"/>
              <a:t>a testbed containing of 7 virtual machines to represent </a:t>
            </a:r>
            <a:r>
              <a:rPr lang="en-US" altLang="zh-TW" dirty="0" smtClean="0"/>
              <a:t>a single </a:t>
            </a:r>
            <a:r>
              <a:rPr lang="en-US" altLang="zh-TW" dirty="0"/>
              <a:t>pod of the fat-tree topology and use it as an example </a:t>
            </a:r>
            <a:r>
              <a:rPr lang="en-US" altLang="zh-TW" dirty="0" smtClean="0"/>
              <a:t>of real </a:t>
            </a:r>
            <a:r>
              <a:rPr lang="en-US" altLang="zh-TW" dirty="0"/>
              <a:t>implementation of our solution.</a:t>
            </a:r>
            <a:endParaRPr lang="en-US" altLang="zh-TW" dirty="0" smtClean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01844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8680"/>
            <a:ext cx="7696200" cy="592138"/>
          </a:xfrm>
        </p:spPr>
        <p:txBody>
          <a:bodyPr/>
          <a:lstStyle/>
          <a:p>
            <a:r>
              <a:rPr lang="en-US" altLang="zh-TW" sz="2800" dirty="0" smtClean="0"/>
              <a:t>Three-layer Homogeneous Fat-Tree Results</a:t>
            </a:r>
            <a:endParaRPr lang="zh-TW" altLang="en-US" sz="2800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355578"/>
            <a:ext cx="7696200" cy="2645319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5113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8680"/>
            <a:ext cx="7696200" cy="592138"/>
          </a:xfrm>
        </p:spPr>
        <p:txBody>
          <a:bodyPr/>
          <a:lstStyle/>
          <a:p>
            <a:r>
              <a:rPr lang="en-US" altLang="zh-TW" sz="2800" dirty="0" smtClean="0"/>
              <a:t>Three-layer Homogeneous Fat-Tree Results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47925" y="2154237"/>
            <a:ext cx="432435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1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/>
              <a:t>SDN-based solutions which use the </a:t>
            </a:r>
            <a:r>
              <a:rPr lang="en-US" altLang="zh-TW" sz="2800" dirty="0" err="1"/>
              <a:t>OpenFlow</a:t>
            </a:r>
            <a:r>
              <a:rPr lang="en-US" altLang="zh-TW" sz="2800" dirty="0"/>
              <a:t> protocol </a:t>
            </a:r>
            <a:r>
              <a:rPr lang="en-US" altLang="zh-TW" sz="2800" dirty="0" smtClean="0"/>
              <a:t>as the </a:t>
            </a:r>
            <a:r>
              <a:rPr lang="en-US" altLang="zh-TW" sz="2800" dirty="0"/>
              <a:t>underlying paradigm suffer from several unexpected </a:t>
            </a:r>
            <a:r>
              <a:rPr lang="en-US" altLang="zh-TW" sz="2800" dirty="0" smtClean="0"/>
              <a:t>challenges, such </a:t>
            </a:r>
            <a:r>
              <a:rPr lang="en-US" altLang="zh-TW" sz="2800" dirty="0"/>
              <a:t>as thousands of flow-entries, controller </a:t>
            </a:r>
            <a:r>
              <a:rPr lang="en-US" altLang="zh-TW" sz="2800" dirty="0" smtClean="0"/>
              <a:t>messages and </a:t>
            </a:r>
            <a:r>
              <a:rPr lang="en-US" altLang="zh-TW" sz="2800" dirty="0"/>
              <a:t>unacceptable flow-setup </a:t>
            </a:r>
            <a:r>
              <a:rPr lang="en-US" altLang="zh-TW" sz="2800" dirty="0" smtClean="0"/>
              <a:t>delay.</a:t>
            </a:r>
          </a:p>
          <a:p>
            <a:r>
              <a:rPr lang="en-US" altLang="zh-TW" sz="2800" dirty="0" smtClean="0"/>
              <a:t>In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our </a:t>
            </a:r>
            <a:r>
              <a:rPr lang="en-US" altLang="zh-TW" sz="2800" dirty="0"/>
              <a:t>solution, defined as </a:t>
            </a:r>
            <a:r>
              <a:rPr lang="en-US" altLang="zh-TW" sz="2800" i="1" dirty="0" err="1"/>
              <a:t>EncPath</a:t>
            </a:r>
            <a:r>
              <a:rPr lang="en-US" altLang="zh-TW" sz="2800" dirty="0"/>
              <a:t>, we exploit the ability of </a:t>
            </a:r>
            <a:r>
              <a:rPr lang="en-US" altLang="zh-TW" sz="2800" dirty="0" smtClean="0"/>
              <a:t>a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controller </a:t>
            </a:r>
            <a:r>
              <a:rPr lang="en-US" altLang="zh-TW" sz="2800" dirty="0"/>
              <a:t>to get complete information of a network path </a:t>
            </a:r>
            <a:r>
              <a:rPr lang="en-US" altLang="zh-TW" sz="2800" dirty="0" smtClean="0"/>
              <a:t>before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installing </a:t>
            </a:r>
            <a:r>
              <a:rPr lang="en-US" altLang="zh-TW" sz="2800" dirty="0"/>
              <a:t>the flow.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3866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8680"/>
            <a:ext cx="7696200" cy="592138"/>
          </a:xfrm>
        </p:spPr>
        <p:txBody>
          <a:bodyPr/>
          <a:lstStyle/>
          <a:p>
            <a:r>
              <a:rPr lang="en-US" altLang="zh-TW" sz="2800" dirty="0" smtClean="0"/>
              <a:t>Three-layer Homogeneous Fat-Tree Results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331584"/>
            <a:ext cx="7696200" cy="269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95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8680"/>
            <a:ext cx="7696200" cy="592138"/>
          </a:xfrm>
        </p:spPr>
        <p:txBody>
          <a:bodyPr/>
          <a:lstStyle/>
          <a:p>
            <a:r>
              <a:rPr lang="en-US" altLang="zh-TW" sz="2800" dirty="0" smtClean="0"/>
              <a:t>Three-layer Homogeneous Fat-Tree Results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0262" y="1930400"/>
            <a:ext cx="501967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0429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8680"/>
            <a:ext cx="7696200" cy="592138"/>
          </a:xfrm>
        </p:spPr>
        <p:txBody>
          <a:bodyPr/>
          <a:lstStyle/>
          <a:p>
            <a:r>
              <a:rPr lang="en-US" altLang="zh-TW" sz="2800" dirty="0" smtClean="0"/>
              <a:t>Three-layer Homogeneous Fat-Tree Results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0775" y="2101850"/>
            <a:ext cx="443865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12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8680"/>
            <a:ext cx="7696200" cy="592138"/>
          </a:xfrm>
        </p:spPr>
        <p:txBody>
          <a:bodyPr/>
          <a:lstStyle/>
          <a:p>
            <a:r>
              <a:rPr lang="en-US" altLang="zh-TW" sz="2800" dirty="0" smtClean="0"/>
              <a:t>Edge Switches Flow offloading Results</a:t>
            </a:r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0" y="2469426"/>
            <a:ext cx="7696200" cy="241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953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work herein is designed to reduce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energy </a:t>
            </a:r>
            <a:r>
              <a:rPr lang="en-US" altLang="zh-TW" dirty="0"/>
              <a:t>consumptions of data-plane devices by reducing </a:t>
            </a:r>
            <a:r>
              <a:rPr lang="en-US" altLang="zh-TW" dirty="0" smtClean="0"/>
              <a:t>flow</a:t>
            </a:r>
            <a:r>
              <a:rPr lang="zh-TW" altLang="en-US" dirty="0" smtClean="0"/>
              <a:t> </a:t>
            </a:r>
            <a:r>
              <a:rPr lang="en-US" altLang="zh-TW" dirty="0" smtClean="0"/>
              <a:t>entries</a:t>
            </a:r>
            <a:r>
              <a:rPr lang="zh-TW" altLang="en-US" dirty="0" smtClean="0"/>
              <a:t> </a:t>
            </a:r>
            <a:r>
              <a:rPr lang="en-US" altLang="zh-TW" dirty="0" smtClean="0"/>
              <a:t>in </a:t>
            </a:r>
            <a:r>
              <a:rPr lang="en-US" altLang="zh-TW" dirty="0"/>
              <a:t>flow table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This achieved by encoding the flow </a:t>
            </a:r>
            <a:r>
              <a:rPr lang="en-US" altLang="zh-TW" dirty="0" smtClean="0"/>
              <a:t>path</a:t>
            </a:r>
            <a:r>
              <a:rPr lang="zh-TW" altLang="en-US" dirty="0" smtClean="0"/>
              <a:t> </a:t>
            </a:r>
            <a:r>
              <a:rPr lang="en-US" altLang="zh-TW" dirty="0" smtClean="0"/>
              <a:t>information </a:t>
            </a:r>
            <a:r>
              <a:rPr lang="en-US" altLang="zh-TW" dirty="0"/>
              <a:t>into the packet IP or MAC addresses while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address </a:t>
            </a:r>
            <a:r>
              <a:rPr lang="en-US" altLang="zh-TW" dirty="0"/>
              <a:t>rewriting </a:t>
            </a:r>
            <a:r>
              <a:rPr lang="en-US" altLang="zh-TW" dirty="0" smtClean="0"/>
              <a:t>flow</a:t>
            </a:r>
            <a:r>
              <a:rPr lang="zh-TW" altLang="en-US" dirty="0" smtClean="0"/>
              <a:t> </a:t>
            </a:r>
            <a:r>
              <a:rPr lang="en-US" altLang="zh-TW" dirty="0" smtClean="0"/>
              <a:t>entries </a:t>
            </a:r>
            <a:r>
              <a:rPr lang="en-US" altLang="zh-TW" dirty="0"/>
              <a:t>are offloaded to be handled </a:t>
            </a:r>
            <a:r>
              <a:rPr lang="en-US" altLang="zh-TW" dirty="0" smtClean="0"/>
              <a:t>by</a:t>
            </a:r>
            <a:r>
              <a:rPr lang="zh-TW" altLang="en-US" dirty="0" smtClean="0"/>
              <a:t> </a:t>
            </a:r>
            <a:r>
              <a:rPr lang="en-US" altLang="zh-TW" dirty="0" smtClean="0"/>
              <a:t>hosts </a:t>
            </a:r>
            <a:r>
              <a:rPr lang="en-US" altLang="zh-TW" dirty="0"/>
              <a:t>themselves.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3361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Overhead of Flow Entries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</a:t>
            </a:r>
            <a:r>
              <a:rPr lang="en-US" altLang="zh-TW" dirty="0" smtClean="0"/>
              <a:t>e </a:t>
            </a:r>
            <a:r>
              <a:rPr lang="en-US" altLang="zh-TW" dirty="0"/>
              <a:t>build a simple experiment to </a:t>
            </a:r>
            <a:r>
              <a:rPr lang="en-US" altLang="zh-TW" dirty="0" smtClean="0"/>
              <a:t>measure the </a:t>
            </a:r>
            <a:r>
              <a:rPr lang="en-US" altLang="zh-TW" dirty="0"/>
              <a:t>number of flow-entries needed by </a:t>
            </a:r>
            <a:r>
              <a:rPr lang="en-US" altLang="zh-TW" dirty="0" smtClean="0"/>
              <a:t>proactive-based solutions.</a:t>
            </a:r>
          </a:p>
          <a:p>
            <a:r>
              <a:rPr lang="en-US" altLang="zh-TW" dirty="0"/>
              <a:t>We build our investigation on an </a:t>
            </a:r>
            <a:r>
              <a:rPr lang="en-US" altLang="zh-TW" dirty="0" err="1"/>
              <a:t>OpenFlow</a:t>
            </a:r>
            <a:r>
              <a:rPr lang="en-US" altLang="zh-TW" dirty="0"/>
              <a:t> executed </a:t>
            </a:r>
            <a:r>
              <a:rPr lang="en-US" altLang="zh-TW" dirty="0" smtClean="0"/>
              <a:t>on </a:t>
            </a:r>
            <a:r>
              <a:rPr lang="en-US" altLang="zh-TW" dirty="0" err="1" smtClean="0"/>
              <a:t>Openvswitch</a:t>
            </a:r>
            <a:r>
              <a:rPr lang="en-US" altLang="zh-TW" dirty="0" smtClean="0"/>
              <a:t> </a:t>
            </a:r>
            <a:r>
              <a:rPr lang="en-US" altLang="zh-TW" dirty="0"/>
              <a:t>1.10 in </a:t>
            </a:r>
            <a:r>
              <a:rPr lang="en-US" altLang="zh-TW" dirty="0" err="1"/>
              <a:t>mininet</a:t>
            </a:r>
            <a:r>
              <a:rPr lang="en-US" altLang="zh-TW" dirty="0"/>
              <a:t> which is installed on top of </a:t>
            </a:r>
            <a:r>
              <a:rPr lang="en-US" altLang="zh-TW" dirty="0" smtClean="0"/>
              <a:t>Intel Xeon </a:t>
            </a:r>
            <a:r>
              <a:rPr lang="en-US" altLang="zh-TW" dirty="0"/>
              <a:t>CPU X5550 2.67GHz 16 cores with 48GB </a:t>
            </a:r>
            <a:r>
              <a:rPr lang="en-US" altLang="zh-TW" dirty="0" smtClean="0"/>
              <a:t>memory and </a:t>
            </a:r>
            <a:r>
              <a:rPr lang="en-US" altLang="zh-TW" dirty="0"/>
              <a:t>the latest version of POX controller.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196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Overhead of Flow Entries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measured </a:t>
            </a:r>
            <a:r>
              <a:rPr lang="en-US" altLang="zh-TW" dirty="0"/>
              <a:t>the number of </a:t>
            </a:r>
            <a:r>
              <a:rPr lang="en-US" altLang="zh-TW" dirty="0" smtClean="0"/>
              <a:t>flow entries </a:t>
            </a:r>
            <a:r>
              <a:rPr lang="en-US" altLang="zh-TW" dirty="0"/>
              <a:t>needed by ECMP </a:t>
            </a:r>
            <a:r>
              <a:rPr lang="en-US" altLang="zh-TW" dirty="0" smtClean="0"/>
              <a:t>to enable </a:t>
            </a:r>
            <a:r>
              <a:rPr lang="en-US" altLang="zh-TW" dirty="0"/>
              <a:t>a single edge switch to directly handles the </a:t>
            </a:r>
            <a:r>
              <a:rPr lang="en-US" altLang="zh-TW" dirty="0" smtClean="0"/>
              <a:t>network flows </a:t>
            </a:r>
            <a:r>
              <a:rPr lang="en-US" altLang="zh-TW" dirty="0"/>
              <a:t>without involving the controller.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899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Overhead of Flow Entries</a:t>
            </a:r>
            <a:endParaRPr lang="zh-TW" altLang="en-US" dirty="0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2691" y="1412875"/>
            <a:ext cx="6474817" cy="4530725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9466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Overhead of Flow Entries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</a:t>
            </a:r>
            <a:r>
              <a:rPr lang="en-US" altLang="zh-TW" dirty="0" smtClean="0"/>
              <a:t>e </a:t>
            </a:r>
            <a:r>
              <a:rPr lang="en-US" altLang="zh-TW" dirty="0"/>
              <a:t>measured the effect of different </a:t>
            </a:r>
            <a:r>
              <a:rPr lang="en-US" altLang="zh-TW" dirty="0" smtClean="0"/>
              <a:t>sizes of </a:t>
            </a:r>
            <a:r>
              <a:rPr lang="en-US" altLang="zh-TW" dirty="0"/>
              <a:t>flow-tables on the flow status request delay.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393" y="2564228"/>
            <a:ext cx="6059414" cy="417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00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EncPath</a:t>
            </a:r>
            <a:r>
              <a:rPr lang="en-US" altLang="zh-TW" dirty="0" smtClean="0"/>
              <a:t> Design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We </a:t>
                </a:r>
                <a:r>
                  <a:rPr lang="en-US" altLang="zh-TW" dirty="0"/>
                  <a:t>found </a:t>
                </a:r>
                <a:r>
                  <a:rPr lang="en-US" altLang="zh-TW" dirty="0" err="1" smtClean="0"/>
                  <a:t>OpenFlow</a:t>
                </a:r>
                <a:r>
                  <a:rPr lang="en-US" altLang="zh-TW" dirty="0"/>
                  <a:t> </a:t>
                </a:r>
                <a:r>
                  <a:rPr lang="en-US" altLang="zh-TW" dirty="0" smtClean="0"/>
                  <a:t>(v1.1 </a:t>
                </a:r>
                <a:r>
                  <a:rPr lang="en-US" altLang="zh-TW" dirty="0"/>
                  <a:t>and later versions) support arbitrary netmask in IP </a:t>
                </a:r>
                <a:r>
                  <a:rPr lang="en-US" altLang="zh-TW" dirty="0" smtClean="0"/>
                  <a:t>and MAC </a:t>
                </a:r>
                <a:r>
                  <a:rPr lang="en-US" altLang="zh-TW" dirty="0"/>
                  <a:t>addresses where the ones and zeros can be </a:t>
                </a:r>
                <a:r>
                  <a:rPr lang="en-US" altLang="zh-TW" dirty="0" smtClean="0"/>
                  <a:t>inserted arbitrarily </a:t>
                </a:r>
                <a:r>
                  <a:rPr lang="en-US" altLang="zh-TW" dirty="0"/>
                  <a:t>in any octets of the netmask</a:t>
                </a:r>
                <a:r>
                  <a:rPr lang="en-US" altLang="zh-TW" dirty="0" smtClean="0"/>
                  <a:t>.</a:t>
                </a:r>
              </a:p>
              <a:p>
                <a:r>
                  <a:rPr lang="en-US" altLang="zh-TW" dirty="0"/>
                  <a:t>We utilize this feature and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 panose="02040503050406030204" pitchFamily="18" charset="0"/>
                      </a:rPr>
                      <m:t>𝐼</m:t>
                    </m:r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𝑇𝑇𝐿</m:t>
                        </m:r>
                      </m:sub>
                    </m:sSub>
                  </m:oMath>
                </a14:m>
                <a:r>
                  <a:rPr lang="en-US" altLang="zh-TW" dirty="0"/>
                  <a:t> value, as a hop counter, together to point to the right IP/MAC octet that containing the outgoing port number.</a:t>
                </a: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92" t="-1884" r="-2613" b="-228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2395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EncPath</a:t>
            </a:r>
            <a:r>
              <a:rPr lang="en-US" altLang="zh-TW" dirty="0" smtClean="0"/>
              <a:t> Design</a:t>
            </a:r>
            <a:endParaRPr lang="zh-TW" altLang="en-US" dirty="0"/>
          </a:p>
        </p:txBody>
      </p:sp>
      <p:pic>
        <p:nvPicPr>
          <p:cNvPr id="9" name="內容版面配置區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6446" y="1412875"/>
            <a:ext cx="6607307" cy="4530725"/>
          </a:xfrm>
          <a:prstGeom prst="rect">
            <a:avLst/>
          </a:prstGeom>
        </p:spPr>
      </p:pic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2686812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93393</TotalTime>
  <Words>947</Words>
  <Application>Microsoft Office PowerPoint</Application>
  <PresentationFormat>如螢幕大小 (4:3)</PresentationFormat>
  <Paragraphs>120</Paragraphs>
  <Slides>23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2" baseType="lpstr">
      <vt:lpstr>新細明體</vt:lpstr>
      <vt:lpstr>標楷體</vt:lpstr>
      <vt:lpstr>Arial</vt:lpstr>
      <vt:lpstr>Arial Black</vt:lpstr>
      <vt:lpstr>Cambria</vt:lpstr>
      <vt:lpstr>Cambria Math</vt:lpstr>
      <vt:lpstr>Times New Roman</vt:lpstr>
      <vt:lpstr>Wingdings</vt:lpstr>
      <vt:lpstr>Studio</vt:lpstr>
      <vt:lpstr>Energy Efficient SDN Commodity Switch based Practical Flow Forwarding Method</vt:lpstr>
      <vt:lpstr>Introduction</vt:lpstr>
      <vt:lpstr>Introduction</vt:lpstr>
      <vt:lpstr>The Overhead of Flow Entries</vt:lpstr>
      <vt:lpstr>The Overhead of Flow Entries</vt:lpstr>
      <vt:lpstr>The Overhead of Flow Entries</vt:lpstr>
      <vt:lpstr>The Overhead of Flow Entries</vt:lpstr>
      <vt:lpstr>EncPath Design</vt:lpstr>
      <vt:lpstr>EncPath Design</vt:lpstr>
      <vt:lpstr>EncPath Design</vt:lpstr>
      <vt:lpstr>EncPath Design</vt:lpstr>
      <vt:lpstr>EncPath Power Model</vt:lpstr>
      <vt:lpstr>EncPath Power Model</vt:lpstr>
      <vt:lpstr>Offload Flow-Setup</vt:lpstr>
      <vt:lpstr>Path Length Challenge</vt:lpstr>
      <vt:lpstr>Path Length Challenge</vt:lpstr>
      <vt:lpstr>Validation and Results</vt:lpstr>
      <vt:lpstr>Three-layer Homogeneous Fat-Tree Results</vt:lpstr>
      <vt:lpstr>Three-layer Homogeneous Fat-Tree Results</vt:lpstr>
      <vt:lpstr>Three-layer Homogeneous Fat-Tree Results</vt:lpstr>
      <vt:lpstr>Three-layer Homogeneous Fat-Tree Results</vt:lpstr>
      <vt:lpstr>Three-layer Homogeneous Fat-Tree Results</vt:lpstr>
      <vt:lpstr>Edge Switches Flow offloading Results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Bart</cp:lastModifiedBy>
  <cp:revision>3466</cp:revision>
  <cp:lastPrinted>2013-07-22T14:09:02Z</cp:lastPrinted>
  <dcterms:created xsi:type="dcterms:W3CDTF">2004-07-16T19:12:18Z</dcterms:created>
  <dcterms:modified xsi:type="dcterms:W3CDTF">2017-02-08T03:39:10Z</dcterms:modified>
</cp:coreProperties>
</file>